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57" r:id="rId3"/>
    <p:sldId id="258" r:id="rId4"/>
    <p:sldId id="259" r:id="rId5"/>
    <p:sldId id="260" r:id="rId6"/>
    <p:sldId id="267" r:id="rId7"/>
    <p:sldId id="268" r:id="rId8"/>
    <p:sldId id="262" r:id="rId9"/>
    <p:sldId id="270" r:id="rId10"/>
    <p:sldId id="269" r:id="rId11"/>
    <p:sldId id="263" r:id="rId12"/>
    <p:sldId id="264" r:id="rId13"/>
    <p:sldId id="265" r:id="rId14"/>
    <p:sldId id="266"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706" autoAdjust="0"/>
  </p:normalViewPr>
  <p:slideViewPr>
    <p:cSldViewPr>
      <p:cViewPr varScale="1">
        <p:scale>
          <a:sx n="86" d="100"/>
          <a:sy n="86" d="100"/>
        </p:scale>
        <p:origin x="738" y="84"/>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B202A-8611-4DDC-831D-D12EB67B6CF7}" type="doc">
      <dgm:prSet loTypeId="urn:microsoft.com/office/officeart/2005/8/layout/process4" loCatId="process" qsTypeId="urn:microsoft.com/office/officeart/2005/8/quickstyle/simple4" qsCatId="simple" csTypeId="urn:microsoft.com/office/officeart/2005/8/colors/accent1_1" csCatId="accent1" phldr="1"/>
      <dgm:spPr/>
      <dgm:t>
        <a:bodyPr/>
        <a:lstStyle/>
        <a:p>
          <a:endParaRPr lang="en-US"/>
        </a:p>
      </dgm:t>
    </dgm:pt>
    <dgm:pt modelId="{812F39FC-2D1E-4DD1-A1A6-C7F9287A4AAB}" type="pres">
      <dgm:prSet presAssocID="{2EFB202A-8611-4DDC-831D-D12EB67B6CF7}" presName="Name0" presStyleCnt="0">
        <dgm:presLayoutVars>
          <dgm:dir/>
          <dgm:animLvl val="lvl"/>
          <dgm:resizeHandles val="exact"/>
        </dgm:presLayoutVars>
      </dgm:prSet>
      <dgm:spPr/>
    </dgm:pt>
  </dgm:ptLst>
  <dgm:cxnLst>
    <dgm:cxn modelId="{79EE9E02-BFF5-41D3-86F8-33470970BFCE}" type="presOf" srcId="{2EFB202A-8611-4DDC-831D-D12EB67B6CF7}" destId="{812F39FC-2D1E-4DD1-A1A6-C7F9287A4AAB}"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B202A-8611-4DDC-831D-D12EB67B6CF7}" type="doc">
      <dgm:prSet loTypeId="urn:microsoft.com/office/officeart/2005/8/layout/process4" loCatId="process" qsTypeId="urn:microsoft.com/office/officeart/2005/8/quickstyle/simple4" qsCatId="simple" csTypeId="urn:microsoft.com/office/officeart/2005/8/colors/accent1_1" csCatId="accent1" phldr="1"/>
      <dgm:spPr/>
      <dgm:t>
        <a:bodyPr/>
        <a:lstStyle/>
        <a:p>
          <a:endParaRPr lang="en-US"/>
        </a:p>
      </dgm:t>
    </dgm:pt>
    <dgm:pt modelId="{812F39FC-2D1E-4DD1-A1A6-C7F9287A4AAB}" type="pres">
      <dgm:prSet presAssocID="{2EFB202A-8611-4DDC-831D-D12EB67B6CF7}" presName="Name0" presStyleCnt="0">
        <dgm:presLayoutVars>
          <dgm:dir/>
          <dgm:animLvl val="lvl"/>
          <dgm:resizeHandles val="exact"/>
        </dgm:presLayoutVars>
      </dgm:prSet>
      <dgm:spPr/>
    </dgm:pt>
  </dgm:ptLst>
  <dgm:cxnLst>
    <dgm:cxn modelId="{79EE9E02-BFF5-41D3-86F8-33470970BFCE}" type="presOf" srcId="{2EFB202A-8611-4DDC-831D-D12EB67B6CF7}" destId="{812F39FC-2D1E-4DD1-A1A6-C7F9287A4AAB}"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FB202A-8611-4DDC-831D-D12EB67B6CF7}" type="doc">
      <dgm:prSet loTypeId="urn:microsoft.com/office/officeart/2005/8/layout/process4" loCatId="process" qsTypeId="urn:microsoft.com/office/officeart/2005/8/quickstyle/simple4" qsCatId="simple" csTypeId="urn:microsoft.com/office/officeart/2005/8/colors/accent1_1" csCatId="accent1" phldr="1"/>
      <dgm:spPr/>
      <dgm:t>
        <a:bodyPr/>
        <a:lstStyle/>
        <a:p>
          <a:endParaRPr lang="en-US"/>
        </a:p>
      </dgm:t>
    </dgm:pt>
    <dgm:pt modelId="{812F39FC-2D1E-4DD1-A1A6-C7F9287A4AAB}" type="pres">
      <dgm:prSet presAssocID="{2EFB202A-8611-4DDC-831D-D12EB67B6CF7}" presName="Name0" presStyleCnt="0">
        <dgm:presLayoutVars>
          <dgm:dir/>
          <dgm:animLvl val="lvl"/>
          <dgm:resizeHandles val="exact"/>
        </dgm:presLayoutVars>
      </dgm:prSet>
      <dgm:spPr/>
    </dgm:pt>
  </dgm:ptLst>
  <dgm:cxnLst>
    <dgm:cxn modelId="{79EE9E02-BFF5-41D3-86F8-33470970BFCE}" type="presOf" srcId="{2EFB202A-8611-4DDC-831D-D12EB67B6CF7}" destId="{812F39FC-2D1E-4DD1-A1A6-C7F9287A4AAB}"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5/29/2019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5/29/2019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5/29/2019</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5/29/2019</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5/29/2019</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5/29/2019</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5/29/2019</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5/29/2019</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5/29/2019</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5/29/2019</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5/29/2019</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5/29/2019</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9.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Urban Micro-Brewery Development Planning</a:t>
            </a:r>
          </a:p>
        </p:txBody>
      </p:sp>
      <p:sp>
        <p:nvSpPr>
          <p:cNvPr id="3" name="Subtitle 2"/>
          <p:cNvSpPr>
            <a:spLocks noGrp="1"/>
          </p:cNvSpPr>
          <p:nvPr>
            <p:ph type="subTitle" idx="1"/>
          </p:nvPr>
        </p:nvSpPr>
        <p:spPr/>
        <p:txBody>
          <a:bodyPr/>
          <a:lstStyle/>
          <a:p>
            <a:r>
              <a:rPr lang="en-US" dirty="0"/>
              <a:t>Andrew Cox 5/29/2019</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and Modeling</a:t>
            </a:r>
          </a:p>
        </p:txBody>
      </p:sp>
      <p:sp>
        <p:nvSpPr>
          <p:cNvPr id="3" name="Text Placeholder 2"/>
          <p:cNvSpPr>
            <a:spLocks noGrp="1"/>
          </p:cNvSpPr>
          <p:nvPr>
            <p:ph type="body" idx="1"/>
          </p:nvPr>
        </p:nvSpPr>
        <p:spPr>
          <a:xfrm>
            <a:off x="839788" y="1828800"/>
            <a:ext cx="9447212" cy="685800"/>
          </a:xfrm>
        </p:spPr>
        <p:txBody>
          <a:bodyPr/>
          <a:lstStyle/>
          <a:p>
            <a:r>
              <a:rPr lang="en-US" dirty="0"/>
              <a:t>Plotted popular times based on engineered features derived from Google. </a:t>
            </a:r>
          </a:p>
        </p:txBody>
      </p:sp>
      <p:sp>
        <p:nvSpPr>
          <p:cNvPr id="4" name="Content Placeholder 3"/>
          <p:cNvSpPr>
            <a:spLocks noGrp="1"/>
          </p:cNvSpPr>
          <p:nvPr>
            <p:ph sz="half" idx="2"/>
          </p:nvPr>
        </p:nvSpPr>
        <p:spPr/>
        <p:txBody>
          <a:bodyPr/>
          <a:lstStyle/>
          <a:p>
            <a:r>
              <a:rPr lang="en-US" dirty="0"/>
              <a:t>A sample was taken of each brewery in the zip code cluster 1 and developed a cat plot of the rankings based on foot traffic.</a:t>
            </a:r>
          </a:p>
          <a:p>
            <a:r>
              <a:rPr lang="en-US" dirty="0"/>
              <a:t>Cluster 1 had the highest mean score of 5.07.</a:t>
            </a:r>
          </a:p>
        </p:txBody>
      </p:sp>
      <p:pic>
        <p:nvPicPr>
          <p:cNvPr id="6" name="Picture 5">
            <a:extLst>
              <a:ext uri="{FF2B5EF4-FFF2-40B4-BE49-F238E27FC236}">
                <a16:creationId xmlns:a16="http://schemas.microsoft.com/office/drawing/2014/main" id="{57B00D59-26BA-43C4-9D80-DA2D3DADC107}"/>
              </a:ext>
            </a:extLst>
          </p:cNvPr>
          <p:cNvPicPr>
            <a:picLocks noChangeAspect="1"/>
          </p:cNvPicPr>
          <p:nvPr/>
        </p:nvPicPr>
        <p:blipFill>
          <a:blip r:embed="rId2"/>
          <a:stretch>
            <a:fillRect/>
          </a:stretch>
        </p:blipFill>
        <p:spPr>
          <a:xfrm>
            <a:off x="5977300" y="2514600"/>
            <a:ext cx="5415800" cy="3385663"/>
          </a:xfrm>
          <a:prstGeom prst="rect">
            <a:avLst/>
          </a:prstGeom>
        </p:spPr>
      </p:pic>
    </p:spTree>
    <p:extLst>
      <p:ext uri="{BB962C8B-B14F-4D97-AF65-F5344CB8AC3E}">
        <p14:creationId xmlns:p14="http://schemas.microsoft.com/office/powerpoint/2010/main" val="151044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and Modeling</a:t>
            </a:r>
          </a:p>
        </p:txBody>
      </p:sp>
      <p:pic>
        <p:nvPicPr>
          <p:cNvPr id="3" name="Picture 2">
            <a:extLst>
              <a:ext uri="{FF2B5EF4-FFF2-40B4-BE49-F238E27FC236}">
                <a16:creationId xmlns:a16="http://schemas.microsoft.com/office/drawing/2014/main" id="{78F6AF21-6DBC-40FC-954B-7CBD008950E3}"/>
              </a:ext>
            </a:extLst>
          </p:cNvPr>
          <p:cNvPicPr>
            <a:picLocks noChangeAspect="1"/>
          </p:cNvPicPr>
          <p:nvPr/>
        </p:nvPicPr>
        <p:blipFill>
          <a:blip r:embed="rId2"/>
          <a:stretch>
            <a:fillRect/>
          </a:stretch>
        </p:blipFill>
        <p:spPr>
          <a:xfrm>
            <a:off x="5867400" y="1981200"/>
            <a:ext cx="5953125" cy="4105275"/>
          </a:xfrm>
          <a:prstGeom prst="rect">
            <a:avLst/>
          </a:prstGeom>
        </p:spPr>
      </p:pic>
      <p:sp>
        <p:nvSpPr>
          <p:cNvPr id="4" name="Rectangle 3">
            <a:extLst>
              <a:ext uri="{FF2B5EF4-FFF2-40B4-BE49-F238E27FC236}">
                <a16:creationId xmlns:a16="http://schemas.microsoft.com/office/drawing/2014/main" id="{24C681D0-B1FF-450F-96E4-71F0C4975592}"/>
              </a:ext>
            </a:extLst>
          </p:cNvPr>
          <p:cNvSpPr/>
          <p:nvPr/>
        </p:nvSpPr>
        <p:spPr>
          <a:xfrm>
            <a:off x="838200" y="1947746"/>
            <a:ext cx="3310522" cy="369332"/>
          </a:xfrm>
          <a:prstGeom prst="rect">
            <a:avLst/>
          </a:prstGeom>
        </p:spPr>
        <p:txBody>
          <a:bodyPr wrap="none">
            <a:spAutoFit/>
          </a:bodyPr>
          <a:lstStyle/>
          <a:p>
            <a:r>
              <a:rPr lang="en-US" dirty="0"/>
              <a:t>Annual Property Lease Costs</a:t>
            </a:r>
          </a:p>
        </p:txBody>
      </p:sp>
      <p:sp>
        <p:nvSpPr>
          <p:cNvPr id="5" name="Content Placeholder 3">
            <a:extLst>
              <a:ext uri="{FF2B5EF4-FFF2-40B4-BE49-F238E27FC236}">
                <a16:creationId xmlns:a16="http://schemas.microsoft.com/office/drawing/2014/main" id="{428FED77-554F-4A79-AE69-2EB7C925BE05}"/>
              </a:ext>
            </a:extLst>
          </p:cNvPr>
          <p:cNvSpPr txBox="1">
            <a:spLocks/>
          </p:cNvSpPr>
          <p:nvPr/>
        </p:nvSpPr>
        <p:spPr>
          <a:xfrm>
            <a:off x="839788" y="2514600"/>
            <a:ext cx="5029200" cy="3675063"/>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r>
              <a:rPr lang="en-US" dirty="0"/>
              <a:t>The scatter plot shows the lease cost (</a:t>
            </a:r>
            <a:r>
              <a:rPr lang="en-US" dirty="0" err="1"/>
              <a:t>yr</a:t>
            </a:r>
            <a:r>
              <a:rPr lang="en-US" dirty="0"/>
              <a:t>) for all of the industrial properties around the highly traveled clustered areas. </a:t>
            </a:r>
          </a:p>
          <a:p>
            <a:r>
              <a:rPr lang="en-US" dirty="0"/>
              <a:t>A property ID was given for ease of identification.</a:t>
            </a:r>
          </a:p>
        </p:txBody>
      </p:sp>
    </p:spTree>
    <p:extLst>
      <p:ext uri="{BB962C8B-B14F-4D97-AF65-F5344CB8AC3E}">
        <p14:creationId xmlns:p14="http://schemas.microsoft.com/office/powerpoint/2010/main" val="34405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EDBC94F-A41C-4708-9C26-954247A3F516}"/>
              </a:ext>
            </a:extLst>
          </p:cNvPr>
          <p:cNvSpPr txBox="1">
            <a:spLocks/>
          </p:cNvSpPr>
          <p:nvPr/>
        </p:nvSpPr>
        <p:spPr>
          <a:xfrm>
            <a:off x="732263" y="799354"/>
            <a:ext cx="10056812" cy="1029445"/>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r>
              <a:rPr lang="en-US" dirty="0"/>
              <a:t>Box plots of Square footage, Total Yearly Lease, and Total Walk Time (minutes).</a:t>
            </a:r>
          </a:p>
          <a:p>
            <a:r>
              <a:rPr lang="en-US" dirty="0"/>
              <a:t>This allowed us to eliminate 28208 as the walking time to brewery was too great.</a:t>
            </a:r>
          </a:p>
        </p:txBody>
      </p:sp>
      <p:sp>
        <p:nvSpPr>
          <p:cNvPr id="3" name="Title 1">
            <a:extLst>
              <a:ext uri="{FF2B5EF4-FFF2-40B4-BE49-F238E27FC236}">
                <a16:creationId xmlns:a16="http://schemas.microsoft.com/office/drawing/2014/main" id="{2289F451-D7AF-4D57-BCCA-45667F858309}"/>
              </a:ext>
            </a:extLst>
          </p:cNvPr>
          <p:cNvSpPr txBox="1">
            <a:spLocks/>
          </p:cNvSpPr>
          <p:nvPr/>
        </p:nvSpPr>
        <p:spPr>
          <a:xfrm>
            <a:off x="762000" y="193106"/>
            <a:ext cx="10515600" cy="1145224"/>
          </a:xfrm>
          <a:prstGeom prst="rect">
            <a:avLst/>
          </a:prstGeom>
        </p:spPr>
        <p:txBody>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a:t>Data Analysis and Modeling</a:t>
            </a:r>
          </a:p>
        </p:txBody>
      </p:sp>
      <p:pic>
        <p:nvPicPr>
          <p:cNvPr id="6" name="Picture 5">
            <a:extLst>
              <a:ext uri="{FF2B5EF4-FFF2-40B4-BE49-F238E27FC236}">
                <a16:creationId xmlns:a16="http://schemas.microsoft.com/office/drawing/2014/main" id="{BD570871-B312-474F-B487-4EA06C88B3A3}"/>
              </a:ext>
            </a:extLst>
          </p:cNvPr>
          <p:cNvPicPr>
            <a:picLocks noChangeAspect="1"/>
          </p:cNvPicPr>
          <p:nvPr/>
        </p:nvPicPr>
        <p:blipFill>
          <a:blip r:embed="rId2"/>
          <a:stretch>
            <a:fillRect/>
          </a:stretch>
        </p:blipFill>
        <p:spPr>
          <a:xfrm>
            <a:off x="8313117" y="2401432"/>
            <a:ext cx="3782122" cy="3556163"/>
          </a:xfrm>
          <a:prstGeom prst="rect">
            <a:avLst/>
          </a:prstGeom>
        </p:spPr>
      </p:pic>
      <p:pic>
        <p:nvPicPr>
          <p:cNvPr id="7" name="Picture 6">
            <a:extLst>
              <a:ext uri="{FF2B5EF4-FFF2-40B4-BE49-F238E27FC236}">
                <a16:creationId xmlns:a16="http://schemas.microsoft.com/office/drawing/2014/main" id="{DEA133AE-32C5-4E00-94D5-83A575683404}"/>
              </a:ext>
            </a:extLst>
          </p:cNvPr>
          <p:cNvPicPr>
            <a:picLocks noChangeAspect="1"/>
          </p:cNvPicPr>
          <p:nvPr/>
        </p:nvPicPr>
        <p:blipFill>
          <a:blip r:embed="rId3"/>
          <a:stretch>
            <a:fillRect/>
          </a:stretch>
        </p:blipFill>
        <p:spPr>
          <a:xfrm>
            <a:off x="4060843" y="2423209"/>
            <a:ext cx="4148285" cy="3534386"/>
          </a:xfrm>
          <a:prstGeom prst="rect">
            <a:avLst/>
          </a:prstGeom>
        </p:spPr>
      </p:pic>
      <p:pic>
        <p:nvPicPr>
          <p:cNvPr id="8" name="Picture 7">
            <a:extLst>
              <a:ext uri="{FF2B5EF4-FFF2-40B4-BE49-F238E27FC236}">
                <a16:creationId xmlns:a16="http://schemas.microsoft.com/office/drawing/2014/main" id="{F2A31879-4299-4DA9-8D8C-4F4399D0D266}"/>
              </a:ext>
            </a:extLst>
          </p:cNvPr>
          <p:cNvPicPr>
            <a:picLocks noChangeAspect="1"/>
          </p:cNvPicPr>
          <p:nvPr/>
        </p:nvPicPr>
        <p:blipFill>
          <a:blip r:embed="rId4"/>
          <a:stretch>
            <a:fillRect/>
          </a:stretch>
        </p:blipFill>
        <p:spPr>
          <a:xfrm>
            <a:off x="78089" y="2423209"/>
            <a:ext cx="3830532" cy="3539351"/>
          </a:xfrm>
          <a:prstGeom prst="rect">
            <a:avLst/>
          </a:prstGeom>
        </p:spPr>
      </p:pic>
    </p:spTree>
    <p:extLst>
      <p:ext uri="{BB962C8B-B14F-4D97-AF65-F5344CB8AC3E}">
        <p14:creationId xmlns:p14="http://schemas.microsoft.com/office/powerpoint/2010/main" val="412943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143000"/>
            <a:ext cx="10668000" cy="1295400"/>
          </a:xfrm>
        </p:spPr>
        <p:txBody>
          <a:bodyPr>
            <a:normAutofit lnSpcReduction="10000"/>
          </a:bodyPr>
          <a:lstStyle/>
          <a:p>
            <a:r>
              <a:rPr lang="en-US" dirty="0"/>
              <a:t>We calculated the potential revenue based on major assumptions in regards to the already narrowed down list of potential properties</a:t>
            </a:r>
          </a:p>
          <a:p>
            <a:r>
              <a:rPr lang="en-US" dirty="0"/>
              <a:t>We see that property 6 yields the greatest potential revenue based on </a:t>
            </a:r>
            <a:r>
              <a:rPr lang="en-US" dirty="0" err="1"/>
              <a:t>bbl</a:t>
            </a:r>
            <a:r>
              <a:rPr lang="en-US" dirty="0"/>
              <a:t> of beer produced/year, with Property 1 a runner up. </a:t>
            </a:r>
          </a:p>
        </p:txBody>
      </p:sp>
      <p:sp>
        <p:nvSpPr>
          <p:cNvPr id="7" name="Title 1">
            <a:extLst>
              <a:ext uri="{FF2B5EF4-FFF2-40B4-BE49-F238E27FC236}">
                <a16:creationId xmlns:a16="http://schemas.microsoft.com/office/drawing/2014/main" id="{63DA8475-8506-4BBC-8CE8-AA37D3181048}"/>
              </a:ext>
            </a:extLst>
          </p:cNvPr>
          <p:cNvSpPr txBox="1">
            <a:spLocks/>
          </p:cNvSpPr>
          <p:nvPr/>
        </p:nvSpPr>
        <p:spPr>
          <a:xfrm>
            <a:off x="762000" y="193106"/>
            <a:ext cx="10515600" cy="721294"/>
          </a:xfrm>
          <a:prstGeom prst="rect">
            <a:avLst/>
          </a:prstGeom>
        </p:spPr>
        <p:txBody>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a:t>Results</a:t>
            </a:r>
          </a:p>
        </p:txBody>
      </p:sp>
      <p:pic>
        <p:nvPicPr>
          <p:cNvPr id="8" name="Picture 7">
            <a:extLst>
              <a:ext uri="{FF2B5EF4-FFF2-40B4-BE49-F238E27FC236}">
                <a16:creationId xmlns:a16="http://schemas.microsoft.com/office/drawing/2014/main" id="{16CB87F9-6D12-4D9C-92CD-190E97250287}"/>
              </a:ext>
            </a:extLst>
          </p:cNvPr>
          <p:cNvPicPr>
            <a:picLocks noChangeAspect="1"/>
          </p:cNvPicPr>
          <p:nvPr/>
        </p:nvPicPr>
        <p:blipFill>
          <a:blip r:embed="rId2"/>
          <a:stretch>
            <a:fillRect/>
          </a:stretch>
        </p:blipFill>
        <p:spPr>
          <a:xfrm>
            <a:off x="666750" y="3124200"/>
            <a:ext cx="10706100" cy="2247900"/>
          </a:xfrm>
          <a:prstGeom prst="rect">
            <a:avLst/>
          </a:prstGeom>
        </p:spPr>
      </p:pic>
    </p:spTree>
    <p:extLst>
      <p:ext uri="{BB962C8B-B14F-4D97-AF65-F5344CB8AC3E}">
        <p14:creationId xmlns:p14="http://schemas.microsoft.com/office/powerpoint/2010/main" val="182743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31EE2E-D0F4-46EF-B60E-03E42A281373}"/>
              </a:ext>
            </a:extLst>
          </p:cNvPr>
          <p:cNvSpPr txBox="1">
            <a:spLocks/>
          </p:cNvSpPr>
          <p:nvPr/>
        </p:nvSpPr>
        <p:spPr>
          <a:xfrm>
            <a:off x="762000" y="193106"/>
            <a:ext cx="10515600" cy="721294"/>
          </a:xfrm>
          <a:prstGeom prst="rect">
            <a:avLst/>
          </a:prstGeom>
        </p:spPr>
        <p:txBody>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a:t>Results</a:t>
            </a:r>
          </a:p>
        </p:txBody>
      </p:sp>
      <p:sp>
        <p:nvSpPr>
          <p:cNvPr id="8" name="Content Placeholder 2">
            <a:extLst>
              <a:ext uri="{FF2B5EF4-FFF2-40B4-BE49-F238E27FC236}">
                <a16:creationId xmlns:a16="http://schemas.microsoft.com/office/drawing/2014/main" id="{3DC3C5E1-979D-4095-8E35-1AD417714F5E}"/>
              </a:ext>
            </a:extLst>
          </p:cNvPr>
          <p:cNvSpPr txBox="1">
            <a:spLocks/>
          </p:cNvSpPr>
          <p:nvPr/>
        </p:nvSpPr>
        <p:spPr>
          <a:xfrm>
            <a:off x="762000" y="1143000"/>
            <a:ext cx="10668000" cy="12954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800"/>
              </a:spcBef>
              <a:buClr>
                <a:schemeClr val="accent1"/>
              </a:buClr>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1000"/>
              </a:spcBef>
              <a:buClr>
                <a:schemeClr val="accent1"/>
              </a:buClr>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800"/>
              </a:spcBef>
              <a:buClr>
                <a:schemeClr val="accent1"/>
              </a:buClr>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anose="020B0604020202020204" pitchFamily="34" charset="0"/>
              <a:buNone/>
              <a:defRPr sz="2000" kern="1200">
                <a:solidFill>
                  <a:schemeClr val="tx1"/>
                </a:solidFill>
                <a:latin typeface="+mn-lt"/>
                <a:ea typeface="+mn-ea"/>
                <a:cs typeface="+mn-cs"/>
              </a:defRPr>
            </a:lvl9pPr>
          </a:lstStyle>
          <a:p>
            <a:pPr algn="l"/>
            <a:endParaRPr lang="en-US" dirty="0"/>
          </a:p>
        </p:txBody>
      </p:sp>
      <p:pic>
        <p:nvPicPr>
          <p:cNvPr id="9" name="Picture 8">
            <a:extLst>
              <a:ext uri="{FF2B5EF4-FFF2-40B4-BE49-F238E27FC236}">
                <a16:creationId xmlns:a16="http://schemas.microsoft.com/office/drawing/2014/main" id="{A2C9ADA3-FEBA-4404-8734-652999F809EB}"/>
              </a:ext>
            </a:extLst>
          </p:cNvPr>
          <p:cNvPicPr>
            <a:picLocks noChangeAspect="1"/>
          </p:cNvPicPr>
          <p:nvPr/>
        </p:nvPicPr>
        <p:blipFill>
          <a:blip r:embed="rId2"/>
          <a:stretch>
            <a:fillRect/>
          </a:stretch>
        </p:blipFill>
        <p:spPr>
          <a:xfrm>
            <a:off x="4089308" y="2136213"/>
            <a:ext cx="4318183" cy="3997894"/>
          </a:xfrm>
          <a:prstGeom prst="rect">
            <a:avLst/>
          </a:prstGeom>
        </p:spPr>
      </p:pic>
      <p:sp>
        <p:nvSpPr>
          <p:cNvPr id="10" name="Content Placeholder 2">
            <a:extLst>
              <a:ext uri="{FF2B5EF4-FFF2-40B4-BE49-F238E27FC236}">
                <a16:creationId xmlns:a16="http://schemas.microsoft.com/office/drawing/2014/main" id="{C67AB60A-3DC9-440F-9F66-C15945E1E27D}"/>
              </a:ext>
            </a:extLst>
          </p:cNvPr>
          <p:cNvSpPr txBox="1">
            <a:spLocks/>
          </p:cNvSpPr>
          <p:nvPr/>
        </p:nvSpPr>
        <p:spPr>
          <a:xfrm>
            <a:off x="914400" y="840813"/>
            <a:ext cx="10668000" cy="1295400"/>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800"/>
              </a:spcBef>
              <a:buClr>
                <a:schemeClr val="accent1"/>
              </a:buClr>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1000"/>
              </a:spcBef>
              <a:buClr>
                <a:schemeClr val="accent1"/>
              </a:buClr>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800"/>
              </a:spcBef>
              <a:buClr>
                <a:schemeClr val="accent1"/>
              </a:buClr>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anose="020B0604020202020204" pitchFamily="34" charset="0"/>
              <a:buNone/>
              <a:defRPr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dirty="0"/>
              <a:t>Property 6 (orange) has a walk time of 21 minutes (1 mile) where as property 1 (red) has walk time of 11 minutes (0.5 miles)</a:t>
            </a:r>
          </a:p>
          <a:p>
            <a:pPr marL="457200" indent="-457200" algn="l">
              <a:buFont typeface="Arial" panose="020B0604020202020204" pitchFamily="34" charset="0"/>
              <a:buChar char="•"/>
            </a:pPr>
            <a:r>
              <a:rPr lang="en-US" dirty="0"/>
              <a:t>Both potential properties are plotted in the Google Map below</a:t>
            </a:r>
          </a:p>
        </p:txBody>
      </p:sp>
    </p:spTree>
    <p:extLst>
      <p:ext uri="{BB962C8B-B14F-4D97-AF65-F5344CB8AC3E}">
        <p14:creationId xmlns:p14="http://schemas.microsoft.com/office/powerpoint/2010/main" val="252198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4EC53AA-9434-458A-AAE0-E9EF2300A45E}"/>
              </a:ext>
            </a:extLst>
          </p:cNvPr>
          <p:cNvSpPr txBox="1">
            <a:spLocks/>
          </p:cNvSpPr>
          <p:nvPr/>
        </p:nvSpPr>
        <p:spPr>
          <a:xfrm>
            <a:off x="762000" y="193106"/>
            <a:ext cx="10515600" cy="721294"/>
          </a:xfrm>
          <a:prstGeom prst="rect">
            <a:avLst/>
          </a:prstGeom>
        </p:spPr>
        <p:txBody>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a:t>Conclusion</a:t>
            </a:r>
          </a:p>
        </p:txBody>
      </p:sp>
      <p:sp>
        <p:nvSpPr>
          <p:cNvPr id="11" name="Content Placeholder 2">
            <a:extLst>
              <a:ext uri="{FF2B5EF4-FFF2-40B4-BE49-F238E27FC236}">
                <a16:creationId xmlns:a16="http://schemas.microsoft.com/office/drawing/2014/main" id="{7B31994A-0F4D-4AC7-B3E9-2038B4CD9D47}"/>
              </a:ext>
            </a:extLst>
          </p:cNvPr>
          <p:cNvSpPr txBox="1">
            <a:spLocks/>
          </p:cNvSpPr>
          <p:nvPr/>
        </p:nvSpPr>
        <p:spPr>
          <a:xfrm>
            <a:off x="914400" y="840812"/>
            <a:ext cx="10668000" cy="3426388"/>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800"/>
              </a:spcBef>
              <a:buClr>
                <a:schemeClr val="accent1"/>
              </a:buClr>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1000"/>
              </a:spcBef>
              <a:buClr>
                <a:schemeClr val="accent1"/>
              </a:buClr>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800"/>
              </a:spcBef>
              <a:buClr>
                <a:schemeClr val="accent1"/>
              </a:buClr>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anose="020B0604020202020204" pitchFamily="34" charset="0"/>
              <a:buNone/>
              <a:defRPr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dirty="0"/>
              <a:t>We provided several choices for the developer and narrowed down the results to two “primary” potential solutions.</a:t>
            </a:r>
          </a:p>
          <a:p>
            <a:pPr marL="457200" indent="-457200" algn="l">
              <a:buFont typeface="Arial" panose="020B0604020202020204" pitchFamily="34" charset="0"/>
              <a:buChar char="•"/>
            </a:pPr>
            <a:r>
              <a:rPr lang="en-US" dirty="0"/>
              <a:t>We utilized ML and other statistical analysis’ and visualizations to understand the data we retrieved.</a:t>
            </a:r>
          </a:p>
          <a:p>
            <a:pPr marL="457200" indent="-457200" algn="l">
              <a:buFont typeface="Arial" panose="020B0604020202020204" pitchFamily="34" charset="0"/>
              <a:buChar char="•"/>
            </a:pPr>
            <a:r>
              <a:rPr lang="en-US" dirty="0"/>
              <a:t>Looking at the current situation, we found that there were no properties available in Cluster 1. This made sense as it is already the highest developed area. This led us to search for properties in Cluster 2.</a:t>
            </a:r>
          </a:p>
          <a:p>
            <a:pPr marL="457200" indent="-457200" algn="l">
              <a:buFont typeface="Arial" panose="020B0604020202020204" pitchFamily="34" charset="0"/>
              <a:buChar char="•"/>
            </a:pPr>
            <a:r>
              <a:rPr lang="en-US" dirty="0"/>
              <a:t>We built several models and a framework for evaluating several possibilities as to how to determine an optimal property for a micro-brewery. </a:t>
            </a:r>
          </a:p>
        </p:txBody>
      </p:sp>
    </p:spTree>
    <p:extLst>
      <p:ext uri="{BB962C8B-B14F-4D97-AF65-F5344CB8AC3E}">
        <p14:creationId xmlns:p14="http://schemas.microsoft.com/office/powerpoint/2010/main" val="206774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Introduction</a:t>
            </a:r>
          </a:p>
          <a:p>
            <a:r>
              <a:rPr lang="en-US" dirty="0"/>
              <a:t>Data Acquisition</a:t>
            </a:r>
          </a:p>
          <a:p>
            <a:r>
              <a:rPr lang="en-US" dirty="0"/>
              <a:t>Data Manipulation</a:t>
            </a:r>
          </a:p>
          <a:p>
            <a:r>
              <a:rPr lang="en-US" dirty="0"/>
              <a:t>Data Analysis and Modeling</a:t>
            </a:r>
          </a:p>
          <a:p>
            <a:r>
              <a:rPr lang="en-US" dirty="0"/>
              <a:t>Results</a:t>
            </a:r>
          </a:p>
          <a:p>
            <a:r>
              <a:rPr lang="en-US" dirty="0"/>
              <a:t>Conclusion</a:t>
            </a:r>
          </a:p>
          <a:p>
            <a:endParaRPr lang="en-US" dirty="0"/>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4" name="TextBox 3">
            <a:extLst>
              <a:ext uri="{FF2B5EF4-FFF2-40B4-BE49-F238E27FC236}">
                <a16:creationId xmlns:a16="http://schemas.microsoft.com/office/drawing/2014/main" id="{F9A77590-0705-4D55-9A49-045F572F1468}"/>
              </a:ext>
            </a:extLst>
          </p:cNvPr>
          <p:cNvSpPr txBox="1"/>
          <p:nvPr/>
        </p:nvSpPr>
        <p:spPr>
          <a:xfrm>
            <a:off x="838200" y="1752600"/>
            <a:ext cx="87630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Micro-breweries are increasing around the greater Charlotte area.</a:t>
            </a:r>
          </a:p>
          <a:p>
            <a:pPr marL="285750" indent="-285750">
              <a:buFont typeface="Arial" panose="020B0604020202020204" pitchFamily="34" charset="0"/>
              <a:buChar char="•"/>
            </a:pPr>
            <a:r>
              <a:rPr lang="en-US" dirty="0"/>
              <a:t>There are over 40 breweries as of today.</a:t>
            </a:r>
          </a:p>
          <a:p>
            <a:pPr marL="285750" indent="-285750">
              <a:buFont typeface="Arial" panose="020B0604020202020204" pitchFamily="34" charset="0"/>
              <a:buChar char="•"/>
            </a:pPr>
            <a:r>
              <a:rPr lang="en-US" dirty="0"/>
              <a:t>An developer wants to develop an additional brewery and would like to know an optimal location. </a:t>
            </a:r>
          </a:p>
          <a:p>
            <a:pPr marL="285750" indent="-285750">
              <a:buFont typeface="Arial" panose="020B0604020202020204" pitchFamily="34" charset="0"/>
              <a:buChar char="•"/>
            </a:pPr>
            <a:r>
              <a:rPr lang="en-US" dirty="0"/>
              <a:t>An data scientist was asked to help with finding a optimal location.</a:t>
            </a:r>
          </a:p>
        </p:txBody>
      </p:sp>
      <p:pic>
        <p:nvPicPr>
          <p:cNvPr id="1026" name="Picture 2" descr="Image result for brewery image">
            <a:extLst>
              <a:ext uri="{FF2B5EF4-FFF2-40B4-BE49-F238E27FC236}">
                <a16:creationId xmlns:a16="http://schemas.microsoft.com/office/drawing/2014/main" id="{64B04BA3-516C-4772-82E4-8C5DB70156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5600" y="3617276"/>
            <a:ext cx="4738246"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p of uptown charlotte">
            <a:extLst>
              <a:ext uri="{FF2B5EF4-FFF2-40B4-BE49-F238E27FC236}">
                <a16:creationId xmlns:a16="http://schemas.microsoft.com/office/drawing/2014/main" id="{8E7A667F-9E68-4779-8808-989094E863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3472178"/>
            <a:ext cx="4332005"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48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Acquisition</a:t>
            </a:r>
          </a:p>
        </p:txBody>
      </p:sp>
      <p:sp>
        <p:nvSpPr>
          <p:cNvPr id="3" name="Content Placeholder 2"/>
          <p:cNvSpPr>
            <a:spLocks noGrp="1"/>
          </p:cNvSpPr>
          <p:nvPr>
            <p:ph sz="half" idx="1"/>
          </p:nvPr>
        </p:nvSpPr>
        <p:spPr>
          <a:xfrm>
            <a:off x="914400" y="2278200"/>
            <a:ext cx="9525000" cy="2747962"/>
          </a:xfrm>
        </p:spPr>
        <p:txBody>
          <a:bodyPr>
            <a:normAutofit lnSpcReduction="10000"/>
          </a:bodyPr>
          <a:lstStyle/>
          <a:p>
            <a:r>
              <a:rPr lang="en-US" dirty="0"/>
              <a:t>Foursquare API  </a:t>
            </a:r>
          </a:p>
          <a:p>
            <a:r>
              <a:rPr lang="en-US" dirty="0"/>
              <a:t>Charlotte Area Transportation (CATS)</a:t>
            </a:r>
          </a:p>
          <a:p>
            <a:r>
              <a:rPr lang="en-US" dirty="0"/>
              <a:t>LoopNet</a:t>
            </a:r>
          </a:p>
          <a:p>
            <a:r>
              <a:rPr lang="en-US" dirty="0"/>
              <a:t>Google Analytics</a:t>
            </a:r>
          </a:p>
          <a:p>
            <a:r>
              <a:rPr lang="en-US" dirty="0"/>
              <a:t>Google Maps</a:t>
            </a:r>
          </a:p>
          <a:p>
            <a:r>
              <a:rPr lang="en-US" dirty="0"/>
              <a:t>Various Brewery Statistic Websites</a:t>
            </a:r>
          </a:p>
        </p:txBody>
      </p:sp>
      <p:sp>
        <p:nvSpPr>
          <p:cNvPr id="7" name="TextBox 6">
            <a:extLst>
              <a:ext uri="{FF2B5EF4-FFF2-40B4-BE49-F238E27FC236}">
                <a16:creationId xmlns:a16="http://schemas.microsoft.com/office/drawing/2014/main" id="{B767048A-9AD0-48DB-879E-4A59568F6A88}"/>
              </a:ext>
            </a:extLst>
          </p:cNvPr>
          <p:cNvSpPr txBox="1"/>
          <p:nvPr/>
        </p:nvSpPr>
        <p:spPr>
          <a:xfrm>
            <a:off x="838200" y="1510350"/>
            <a:ext cx="8077200" cy="646331"/>
          </a:xfrm>
          <a:prstGeom prst="rect">
            <a:avLst/>
          </a:prstGeom>
          <a:noFill/>
        </p:spPr>
        <p:txBody>
          <a:bodyPr wrap="square" rtlCol="0">
            <a:spAutoFit/>
          </a:bodyPr>
          <a:lstStyle/>
          <a:p>
            <a:r>
              <a:rPr lang="en-US" dirty="0"/>
              <a:t>Several data sources were utilized through various methods to capture enough information for analysis.</a:t>
            </a:r>
          </a:p>
        </p:txBody>
      </p:sp>
      <p:pic>
        <p:nvPicPr>
          <p:cNvPr id="2050" name="Picture 2" descr="Image result for foursquare">
            <a:extLst>
              <a:ext uri="{FF2B5EF4-FFF2-40B4-BE49-F238E27FC236}">
                <a16:creationId xmlns:a16="http://schemas.microsoft.com/office/drawing/2014/main" id="{345C26DA-3A34-4CC8-9F6E-3A5D8EEB1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1902410"/>
            <a:ext cx="4191000" cy="13994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harlotte area transportation system">
            <a:extLst>
              <a:ext uri="{FF2B5EF4-FFF2-40B4-BE49-F238E27FC236}">
                <a16:creationId xmlns:a16="http://schemas.microsoft.com/office/drawing/2014/main" id="{8A503324-A45A-4D40-81B6-AD0B04849E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4228" y="4089129"/>
            <a:ext cx="3842543" cy="105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5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Manipulation</a:t>
            </a:r>
          </a:p>
        </p:txBody>
      </p:sp>
      <p:graphicFrame>
        <p:nvGraphicFramePr>
          <p:cNvPr id="6" name="Content Placeholder 2" descr="Segmented process showing 4 steps arranged one below the other and three downward pointing arrows are used to indicate progression from first step to second step and second step to third step and third step to fourth step"/>
          <p:cNvGraphicFramePr>
            <a:graphicFrameLocks noGrp="1"/>
          </p:cNvGraphicFramePr>
          <p:nvPr>
            <p:ph sz="half" idx="2"/>
            <p:extLst>
              <p:ext uri="{D42A27DB-BD31-4B8C-83A1-F6EECF244321}">
                <p14:modId xmlns:p14="http://schemas.microsoft.com/office/powerpoint/2010/main" val="964241153"/>
              </p:ext>
            </p:extLst>
          </p:nvPr>
        </p:nvGraphicFramePr>
        <p:xfrm>
          <a:off x="6324600" y="1825625"/>
          <a:ext cx="50292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599AC11C-738F-453D-8B00-9A3FD54E43A3}"/>
              </a:ext>
            </a:extLst>
          </p:cNvPr>
          <p:cNvSpPr/>
          <p:nvPr/>
        </p:nvSpPr>
        <p:spPr>
          <a:xfrm>
            <a:off x="1066800" y="1752600"/>
            <a:ext cx="8915400" cy="1200329"/>
          </a:xfrm>
          <a:prstGeom prst="rect">
            <a:avLst/>
          </a:prstGeom>
        </p:spPr>
        <p:txBody>
          <a:bodyPr wrap="square">
            <a:spAutoFit/>
          </a:bodyPr>
          <a:lstStyle/>
          <a:p>
            <a:pPr marL="285750" indent="-285750">
              <a:buFont typeface="Arial" panose="020B0604020202020204" pitchFamily="34" charset="0"/>
              <a:buChar char="•"/>
            </a:pPr>
            <a:r>
              <a:rPr lang="en-US" dirty="0"/>
              <a:t>We created engineered features to find popular locations at the various venues located at various zip codes.</a:t>
            </a:r>
          </a:p>
          <a:p>
            <a:pPr marL="285750" indent="-285750">
              <a:buFont typeface="Arial" panose="020B0604020202020204" pitchFamily="34" charset="0"/>
              <a:buChar char="•"/>
            </a:pPr>
            <a:r>
              <a:rPr lang="en-US" dirty="0"/>
              <a:t>We then developed a master spreadsheet to calculate the most popular venues based on the day.</a:t>
            </a:r>
          </a:p>
        </p:txBody>
      </p:sp>
      <p:pic>
        <p:nvPicPr>
          <p:cNvPr id="8" name="Picture 7">
            <a:extLst>
              <a:ext uri="{FF2B5EF4-FFF2-40B4-BE49-F238E27FC236}">
                <a16:creationId xmlns:a16="http://schemas.microsoft.com/office/drawing/2014/main" id="{0F2E0768-F26F-46AF-9443-D58851DBDDA0}"/>
              </a:ext>
            </a:extLst>
          </p:cNvPr>
          <p:cNvPicPr>
            <a:picLocks noChangeAspect="1"/>
          </p:cNvPicPr>
          <p:nvPr/>
        </p:nvPicPr>
        <p:blipFill>
          <a:blip r:embed="rId7"/>
          <a:stretch>
            <a:fillRect/>
          </a:stretch>
        </p:blipFill>
        <p:spPr>
          <a:xfrm>
            <a:off x="6858000" y="2892166"/>
            <a:ext cx="3124200" cy="3600072"/>
          </a:xfrm>
          <a:prstGeom prst="rect">
            <a:avLst/>
          </a:prstGeom>
        </p:spPr>
      </p:pic>
      <p:pic>
        <p:nvPicPr>
          <p:cNvPr id="9" name="Picture 8">
            <a:extLst>
              <a:ext uri="{FF2B5EF4-FFF2-40B4-BE49-F238E27FC236}">
                <a16:creationId xmlns:a16="http://schemas.microsoft.com/office/drawing/2014/main" id="{721DCD9C-4682-4E6E-8145-A4CBE93C60D1}"/>
              </a:ext>
            </a:extLst>
          </p:cNvPr>
          <p:cNvPicPr>
            <a:picLocks noChangeAspect="1"/>
          </p:cNvPicPr>
          <p:nvPr/>
        </p:nvPicPr>
        <p:blipFill>
          <a:blip r:embed="rId8"/>
          <a:stretch>
            <a:fillRect/>
          </a:stretch>
        </p:blipFill>
        <p:spPr>
          <a:xfrm>
            <a:off x="2371725" y="3302249"/>
            <a:ext cx="3686175" cy="2724150"/>
          </a:xfrm>
          <a:prstGeom prst="rect">
            <a:avLst/>
          </a:prstGeom>
        </p:spPr>
      </p:pic>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Manipulation</a:t>
            </a:r>
          </a:p>
        </p:txBody>
      </p:sp>
      <p:graphicFrame>
        <p:nvGraphicFramePr>
          <p:cNvPr id="6" name="Content Placeholder 2" descr="Segmented process showing 4 steps arranged one below the other and three downward pointing arrows are used to indicate progression from first step to second step and second step to third step and third step to fourth step"/>
          <p:cNvGraphicFramePr>
            <a:graphicFrameLocks noGrp="1"/>
          </p:cNvGraphicFramePr>
          <p:nvPr>
            <p:ph sz="half" idx="2"/>
            <p:extLst/>
          </p:nvPr>
        </p:nvGraphicFramePr>
        <p:xfrm>
          <a:off x="6324600" y="1825625"/>
          <a:ext cx="50292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599AC11C-738F-453D-8B00-9A3FD54E43A3}"/>
              </a:ext>
            </a:extLst>
          </p:cNvPr>
          <p:cNvSpPr/>
          <p:nvPr/>
        </p:nvSpPr>
        <p:spPr>
          <a:xfrm>
            <a:off x="1066800" y="1752600"/>
            <a:ext cx="8915400" cy="646331"/>
          </a:xfrm>
          <a:prstGeom prst="rect">
            <a:avLst/>
          </a:prstGeom>
        </p:spPr>
        <p:txBody>
          <a:bodyPr wrap="square">
            <a:spAutoFit/>
          </a:bodyPr>
          <a:lstStyle/>
          <a:p>
            <a:pPr marL="285750" indent="-285750">
              <a:buFont typeface="Arial" panose="020B0604020202020204" pitchFamily="34" charset="0"/>
              <a:buChar char="•"/>
            </a:pPr>
            <a:r>
              <a:rPr lang="en-US" dirty="0"/>
              <a:t>We queried Foursquare API to gather brewery locations and filter out all non brewery locations.</a:t>
            </a:r>
          </a:p>
        </p:txBody>
      </p:sp>
      <p:pic>
        <p:nvPicPr>
          <p:cNvPr id="5" name="Picture 4">
            <a:extLst>
              <a:ext uri="{FF2B5EF4-FFF2-40B4-BE49-F238E27FC236}">
                <a16:creationId xmlns:a16="http://schemas.microsoft.com/office/drawing/2014/main" id="{E10E1FED-2888-4669-A819-E472B4D5DDD4}"/>
              </a:ext>
            </a:extLst>
          </p:cNvPr>
          <p:cNvPicPr>
            <a:picLocks noChangeAspect="1"/>
          </p:cNvPicPr>
          <p:nvPr/>
        </p:nvPicPr>
        <p:blipFill>
          <a:blip r:embed="rId7"/>
          <a:stretch>
            <a:fillRect/>
          </a:stretch>
        </p:blipFill>
        <p:spPr>
          <a:xfrm>
            <a:off x="3810000" y="2389638"/>
            <a:ext cx="5029200" cy="4018389"/>
          </a:xfrm>
          <a:prstGeom prst="rect">
            <a:avLst/>
          </a:prstGeom>
        </p:spPr>
      </p:pic>
    </p:spTree>
    <p:extLst>
      <p:ext uri="{BB962C8B-B14F-4D97-AF65-F5344CB8AC3E}">
        <p14:creationId xmlns:p14="http://schemas.microsoft.com/office/powerpoint/2010/main" val="13817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Manipulation</a:t>
            </a:r>
          </a:p>
        </p:txBody>
      </p:sp>
      <p:graphicFrame>
        <p:nvGraphicFramePr>
          <p:cNvPr id="6" name="Content Placeholder 2" descr="Segmented process showing 4 steps arranged one below the other and three downward pointing arrows are used to indicate progression from first step to second step and second step to third step and third step to fourth step"/>
          <p:cNvGraphicFramePr>
            <a:graphicFrameLocks noGrp="1"/>
          </p:cNvGraphicFramePr>
          <p:nvPr>
            <p:ph sz="half" idx="2"/>
            <p:extLst/>
          </p:nvPr>
        </p:nvGraphicFramePr>
        <p:xfrm>
          <a:off x="6324600" y="1825625"/>
          <a:ext cx="50292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599AC11C-738F-453D-8B00-9A3FD54E43A3}"/>
              </a:ext>
            </a:extLst>
          </p:cNvPr>
          <p:cNvSpPr/>
          <p:nvPr/>
        </p:nvSpPr>
        <p:spPr>
          <a:xfrm>
            <a:off x="1066800" y="1752600"/>
            <a:ext cx="8915400" cy="923330"/>
          </a:xfrm>
          <a:prstGeom prst="rect">
            <a:avLst/>
          </a:prstGeom>
        </p:spPr>
        <p:txBody>
          <a:bodyPr wrap="square">
            <a:spAutoFit/>
          </a:bodyPr>
          <a:lstStyle/>
          <a:p>
            <a:pPr marL="285750" indent="-285750">
              <a:buFont typeface="Arial" panose="020B0604020202020204" pitchFamily="34" charset="0"/>
              <a:buChar char="•"/>
            </a:pPr>
            <a:r>
              <a:rPr lang="en-US" dirty="0"/>
              <a:t>LoopNet was utilized for all industrial properties. The properties were based on the clustered zip codes.</a:t>
            </a:r>
          </a:p>
          <a:p>
            <a:pPr marL="285750" indent="-285750">
              <a:buFont typeface="Arial" panose="020B0604020202020204" pitchFamily="34" charset="0"/>
              <a:buChar char="•"/>
            </a:pPr>
            <a:r>
              <a:rPr lang="en-US" dirty="0"/>
              <a:t>All data properties were removed which were &lt;3000 SF as they are too small.</a:t>
            </a:r>
          </a:p>
        </p:txBody>
      </p:sp>
      <p:pic>
        <p:nvPicPr>
          <p:cNvPr id="3" name="Picture 2">
            <a:extLst>
              <a:ext uri="{FF2B5EF4-FFF2-40B4-BE49-F238E27FC236}">
                <a16:creationId xmlns:a16="http://schemas.microsoft.com/office/drawing/2014/main" id="{472107BC-2957-47D9-B8D0-6E54AD84CD1E}"/>
              </a:ext>
            </a:extLst>
          </p:cNvPr>
          <p:cNvPicPr>
            <a:picLocks noChangeAspect="1"/>
          </p:cNvPicPr>
          <p:nvPr/>
        </p:nvPicPr>
        <p:blipFill>
          <a:blip r:embed="rId7"/>
          <a:stretch>
            <a:fillRect/>
          </a:stretch>
        </p:blipFill>
        <p:spPr>
          <a:xfrm>
            <a:off x="1219200" y="2990300"/>
            <a:ext cx="3957519" cy="3213824"/>
          </a:xfrm>
          <a:prstGeom prst="rect">
            <a:avLst/>
          </a:prstGeom>
        </p:spPr>
      </p:pic>
    </p:spTree>
    <p:extLst>
      <p:ext uri="{BB962C8B-B14F-4D97-AF65-F5344CB8AC3E}">
        <p14:creationId xmlns:p14="http://schemas.microsoft.com/office/powerpoint/2010/main" val="146679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and Modeling</a:t>
            </a:r>
          </a:p>
        </p:txBody>
      </p:sp>
      <p:sp>
        <p:nvSpPr>
          <p:cNvPr id="3" name="Text Placeholder 2"/>
          <p:cNvSpPr>
            <a:spLocks noGrp="1"/>
          </p:cNvSpPr>
          <p:nvPr>
            <p:ph type="body" idx="1"/>
          </p:nvPr>
        </p:nvSpPr>
        <p:spPr/>
        <p:txBody>
          <a:bodyPr/>
          <a:lstStyle/>
          <a:p>
            <a:r>
              <a:rPr lang="en-US" dirty="0"/>
              <a:t>K-Means Clustering (3 Clusters)</a:t>
            </a:r>
          </a:p>
        </p:txBody>
      </p:sp>
      <p:sp>
        <p:nvSpPr>
          <p:cNvPr id="4" name="Content Placeholder 3"/>
          <p:cNvSpPr>
            <a:spLocks noGrp="1"/>
          </p:cNvSpPr>
          <p:nvPr>
            <p:ph sz="half" idx="2"/>
          </p:nvPr>
        </p:nvSpPr>
        <p:spPr/>
        <p:txBody>
          <a:bodyPr/>
          <a:lstStyle/>
          <a:p>
            <a:r>
              <a:rPr lang="en-US" dirty="0"/>
              <a:t>K-means algorithm was utilized to identify the dense areas which were already populated with breweries. This would allow for greater customer traffic as the area is already saturated.</a:t>
            </a:r>
          </a:p>
          <a:p>
            <a:r>
              <a:rPr lang="en-US" dirty="0"/>
              <a:t>I focused on Cluster 1 which is the purple zip codes.</a:t>
            </a:r>
          </a:p>
        </p:txBody>
      </p:sp>
      <p:pic>
        <p:nvPicPr>
          <p:cNvPr id="7" name="Picture 6">
            <a:extLst>
              <a:ext uri="{FF2B5EF4-FFF2-40B4-BE49-F238E27FC236}">
                <a16:creationId xmlns:a16="http://schemas.microsoft.com/office/drawing/2014/main" id="{29C09D33-B0F7-4AA7-B538-A6A5E5D3CFFF}"/>
              </a:ext>
            </a:extLst>
          </p:cNvPr>
          <p:cNvPicPr>
            <a:picLocks noChangeAspect="1"/>
          </p:cNvPicPr>
          <p:nvPr/>
        </p:nvPicPr>
        <p:blipFill>
          <a:blip r:embed="rId2"/>
          <a:stretch>
            <a:fillRect/>
          </a:stretch>
        </p:blipFill>
        <p:spPr>
          <a:xfrm>
            <a:off x="6934200" y="1219200"/>
            <a:ext cx="4629150" cy="5086350"/>
          </a:xfrm>
          <a:prstGeom prst="rect">
            <a:avLst/>
          </a:prstGeom>
        </p:spPr>
      </p:pic>
    </p:spTree>
    <p:extLst>
      <p:ext uri="{BB962C8B-B14F-4D97-AF65-F5344CB8AC3E}">
        <p14:creationId xmlns:p14="http://schemas.microsoft.com/office/powerpoint/2010/main" val="33870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6D454-2EB4-4F84-8D67-49F48011B1E6}"/>
              </a:ext>
            </a:extLst>
          </p:cNvPr>
          <p:cNvSpPr>
            <a:spLocks noGrp="1"/>
          </p:cNvSpPr>
          <p:nvPr>
            <p:ph type="title"/>
          </p:nvPr>
        </p:nvSpPr>
        <p:spPr/>
        <p:txBody>
          <a:bodyPr/>
          <a:lstStyle/>
          <a:p>
            <a:r>
              <a:rPr lang="en-US" dirty="0"/>
              <a:t>Data Analysis and Modeling</a:t>
            </a:r>
          </a:p>
        </p:txBody>
      </p:sp>
      <p:sp>
        <p:nvSpPr>
          <p:cNvPr id="3" name="Text Placeholder 2">
            <a:extLst>
              <a:ext uri="{FF2B5EF4-FFF2-40B4-BE49-F238E27FC236}">
                <a16:creationId xmlns:a16="http://schemas.microsoft.com/office/drawing/2014/main" id="{1FD43DA4-E111-4019-A81A-86D71FF45EAF}"/>
              </a:ext>
            </a:extLst>
          </p:cNvPr>
          <p:cNvSpPr>
            <a:spLocks noGrp="1"/>
          </p:cNvSpPr>
          <p:nvPr>
            <p:ph type="body" idx="1"/>
          </p:nvPr>
        </p:nvSpPr>
        <p:spPr/>
        <p:txBody>
          <a:bodyPr/>
          <a:lstStyle/>
          <a:p>
            <a:r>
              <a:rPr lang="en-US" dirty="0"/>
              <a:t>Light Rail “Blue Line”</a:t>
            </a:r>
          </a:p>
        </p:txBody>
      </p:sp>
      <p:sp>
        <p:nvSpPr>
          <p:cNvPr id="4" name="Content Placeholder 3">
            <a:extLst>
              <a:ext uri="{FF2B5EF4-FFF2-40B4-BE49-F238E27FC236}">
                <a16:creationId xmlns:a16="http://schemas.microsoft.com/office/drawing/2014/main" id="{2FC6D778-E442-4649-A5B6-169DD56FF554}"/>
              </a:ext>
            </a:extLst>
          </p:cNvPr>
          <p:cNvSpPr>
            <a:spLocks noGrp="1"/>
          </p:cNvSpPr>
          <p:nvPr>
            <p:ph sz="half" idx="2"/>
          </p:nvPr>
        </p:nvSpPr>
        <p:spPr>
          <a:xfrm>
            <a:off x="457200" y="2514600"/>
            <a:ext cx="5029200" cy="1371600"/>
          </a:xfrm>
        </p:spPr>
        <p:txBody>
          <a:bodyPr/>
          <a:lstStyle/>
          <a:p>
            <a:r>
              <a:rPr lang="en-US" dirty="0"/>
              <a:t>The light rail stations were used as a benchmark for calculating walking distances to potential properties found on LoopNet</a:t>
            </a:r>
          </a:p>
        </p:txBody>
      </p:sp>
      <p:pic>
        <p:nvPicPr>
          <p:cNvPr id="7" name="Picture 6">
            <a:extLst>
              <a:ext uri="{FF2B5EF4-FFF2-40B4-BE49-F238E27FC236}">
                <a16:creationId xmlns:a16="http://schemas.microsoft.com/office/drawing/2014/main" id="{A8DB5F8D-CC05-4101-AAD7-63682BA6017B}"/>
              </a:ext>
            </a:extLst>
          </p:cNvPr>
          <p:cNvPicPr>
            <a:picLocks noChangeAspect="1"/>
          </p:cNvPicPr>
          <p:nvPr/>
        </p:nvPicPr>
        <p:blipFill>
          <a:blip r:embed="rId2"/>
          <a:stretch>
            <a:fillRect/>
          </a:stretch>
        </p:blipFill>
        <p:spPr>
          <a:xfrm>
            <a:off x="6096000" y="1555315"/>
            <a:ext cx="5187979" cy="4661769"/>
          </a:xfrm>
          <a:prstGeom prst="rect">
            <a:avLst/>
          </a:prstGeom>
        </p:spPr>
      </p:pic>
    </p:spTree>
    <p:extLst>
      <p:ext uri="{BB962C8B-B14F-4D97-AF65-F5344CB8AC3E}">
        <p14:creationId xmlns:p14="http://schemas.microsoft.com/office/powerpoint/2010/main" val="422480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office city sketch presentation background (widescreen)</Template>
  <TotalTime>104</TotalTime>
  <Words>597</Words>
  <Application>Microsoft Office PowerPoint</Application>
  <PresentationFormat>Widescreen</PresentationFormat>
  <Paragraphs>60</Paragraphs>
  <Slides>15</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Century Schoolbook</vt:lpstr>
      <vt:lpstr>CITY SKETCH 16X9</vt:lpstr>
      <vt:lpstr>Urban Micro-Brewery Development Planning</vt:lpstr>
      <vt:lpstr>Agenda</vt:lpstr>
      <vt:lpstr>Introduction</vt:lpstr>
      <vt:lpstr>Data Acquisition</vt:lpstr>
      <vt:lpstr>Data Manipulation</vt:lpstr>
      <vt:lpstr>Data Manipulation</vt:lpstr>
      <vt:lpstr>Data Manipulation</vt:lpstr>
      <vt:lpstr>Data Analysis and Modeling</vt:lpstr>
      <vt:lpstr>Data Analysis and Modeling</vt:lpstr>
      <vt:lpstr>Data Analysis and Modeling</vt:lpstr>
      <vt:lpstr>Data Analysis and Modeling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Micro-Brewery Development Planning</dc:title>
  <dc:creator>Reaper124</dc:creator>
  <cp:lastModifiedBy>Reaper124</cp:lastModifiedBy>
  <cp:revision>16</cp:revision>
  <dcterms:created xsi:type="dcterms:W3CDTF">2019-05-29T23:31:24Z</dcterms:created>
  <dcterms:modified xsi:type="dcterms:W3CDTF">2019-05-30T01:15:35Z</dcterms:modified>
</cp:coreProperties>
</file>